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311" r:id="rId1"/>
  </p:sldMasterIdLst>
  <p:notesMasterIdLst>
    <p:notesMasterId r:id="rId7"/>
  </p:notesMasterIdLst>
  <p:handoutMasterIdLst>
    <p:handoutMasterId r:id="rId8"/>
  </p:handoutMasterIdLst>
  <p:sldIdLst>
    <p:sldId id="597" r:id="rId2"/>
    <p:sldId id="604" r:id="rId3"/>
    <p:sldId id="599" r:id="rId4"/>
    <p:sldId id="600" r:id="rId5"/>
    <p:sldId id="601" r:id="rId6"/>
  </p:sldIdLst>
  <p:sldSz cx="9144000" cy="6858000" type="screen4x3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5625" indent="3175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479">
          <p15:clr>
            <a:srgbClr val="A4A3A4"/>
          </p15:clr>
        </p15:guide>
        <p15:guide id="3" orient="horz" pos="2799">
          <p15:clr>
            <a:srgbClr val="A4A3A4"/>
          </p15:clr>
        </p15:guide>
        <p15:guide id="4" orient="horz" pos="3119">
          <p15:clr>
            <a:srgbClr val="A4A3A4"/>
          </p15:clr>
        </p15:guide>
        <p15:guide id="5" orient="horz" pos="3439">
          <p15:clr>
            <a:srgbClr val="A4A3A4"/>
          </p15:clr>
        </p15:guide>
        <p15:guide id="6" orient="horz" pos="3754">
          <p15:clr>
            <a:srgbClr val="A4A3A4"/>
          </p15:clr>
        </p15:guide>
        <p15:guide id="7" orient="horz" pos="4065">
          <p15:clr>
            <a:srgbClr val="A4A3A4"/>
          </p15:clr>
        </p15:guide>
        <p15:guide id="8" orient="horz" pos="935">
          <p15:clr>
            <a:srgbClr val="A4A3A4"/>
          </p15:clr>
        </p15:guide>
        <p15:guide id="9" pos="3107">
          <p15:clr>
            <a:srgbClr val="A4A3A4"/>
          </p15:clr>
        </p15:guide>
        <p15:guide id="10" pos="249">
          <p15:clr>
            <a:srgbClr val="A4A3A4"/>
          </p15:clr>
        </p15:guide>
        <p15:guide id="11" pos="3324">
          <p15:clr>
            <a:srgbClr val="A4A3A4"/>
          </p15:clr>
        </p15:guide>
        <p15:guide id="12" pos="3768">
          <p15:clr>
            <a:srgbClr val="A4A3A4"/>
          </p15:clr>
        </p15:guide>
        <p15:guide id="13" pos="4212">
          <p15:clr>
            <a:srgbClr val="A4A3A4"/>
          </p15:clr>
        </p15:guide>
        <p15:guide id="14" pos="4657">
          <p15:clr>
            <a:srgbClr val="A4A3A4"/>
          </p15:clr>
        </p15:guide>
        <p15:guide id="15" pos="5100">
          <p15:clr>
            <a:srgbClr val="A4A3A4"/>
          </p15:clr>
        </p15:guide>
        <p15:guide id="16" pos="554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37028"/>
    <a:srgbClr val="B6DA86"/>
    <a:srgbClr val="004800"/>
    <a:srgbClr val="66A234"/>
    <a:srgbClr val="003300"/>
    <a:srgbClr val="EFF3EA"/>
    <a:srgbClr val="A8D36F"/>
    <a:srgbClr val="F8F8F8"/>
    <a:srgbClr val="97C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3407" autoAdjust="0"/>
  </p:normalViewPr>
  <p:slideViewPr>
    <p:cSldViewPr>
      <p:cViewPr varScale="1">
        <p:scale>
          <a:sx n="86" d="100"/>
          <a:sy n="86" d="100"/>
        </p:scale>
        <p:origin x="-1578" y="-78"/>
      </p:cViewPr>
      <p:guideLst>
        <p:guide orient="horz" pos="1661"/>
        <p:guide orient="horz" pos="2479"/>
        <p:guide orient="horz" pos="2795"/>
        <p:guide orient="horz" pos="3119"/>
        <p:guide orient="horz" pos="3439"/>
        <p:guide orient="horz" pos="3754"/>
        <p:guide orient="horz" pos="4065"/>
        <p:guide orient="horz" pos="935"/>
        <p:guide pos="793"/>
        <p:guide pos="68"/>
        <p:guide pos="884"/>
        <p:guide pos="4212"/>
        <p:guide pos="4657"/>
        <p:guide pos="5100"/>
        <p:guide pos="5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2975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1DD00679-F37E-4A89-96D5-C9A448C6A1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448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2975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28A45474-031A-4DB2-BB58-32A962F10C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032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3636" algn="l" defTabSz="9134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65" algn="l" defTabSz="9134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089" algn="l" defTabSz="9134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818" algn="l" defTabSz="9134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sber_slaid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69344"/>
            <a:ext cx="7172263" cy="3956819"/>
          </a:xfrm>
        </p:spPr>
        <p:txBody>
          <a:bodyPr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уровень</a:t>
            </a:r>
          </a:p>
          <a:p>
            <a:pPr lvl="2"/>
            <a:r>
              <a:rPr lang="en-US" dirty="0" err="1"/>
              <a:t>Третий</a:t>
            </a:r>
            <a:r>
              <a:rPr lang="en-US" dirty="0"/>
              <a:t> уровень</a:t>
            </a:r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уровень</a:t>
            </a:r>
          </a:p>
          <a:p>
            <a:pPr lvl="4"/>
            <a:r>
              <a:rPr lang="en-US" dirty="0" err="1"/>
              <a:t>Пятый</a:t>
            </a:r>
            <a:r>
              <a:rPr lang="en-US" dirty="0"/>
              <a:t>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896ABA7-F79E-AA4A-B8A4-D47AE39A1A3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1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sber_slai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2169344"/>
            <a:ext cx="7172263" cy="3956819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896ABA7-F79E-AA4A-B8A4-D47AE39A1A3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4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sber_slaid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2169344"/>
            <a:ext cx="7172263" cy="3956819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896ABA7-F79E-AA4A-B8A4-D47AE39A1A3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4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sber_slaid-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806551"/>
          </a:xfrm>
        </p:spPr>
        <p:txBody>
          <a:bodyPr lIns="108000" tIns="46800" rIns="108000" bIns="46800" anchor="ctr" anchorCtr="0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2169344"/>
            <a:ext cx="7172263" cy="3956819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896ABA7-F79E-AA4A-B8A4-D47AE39A1A3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6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896ABA7-F79E-AA4A-B8A4-D47AE39A1A3A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81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12" r:id="rId1"/>
    <p:sldLayoutId id="2147487313" r:id="rId2"/>
    <p:sldLayoutId id="2147487314" r:id="rId3"/>
    <p:sldLayoutId id="2147487315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3B632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3B63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3B63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3B63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3B63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ABA7-F79E-AA4A-B8A4-D47AE39A1A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624735" cy="508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сбербанк сегодня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3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3878" y="482076"/>
            <a:ext cx="5358238" cy="6241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Виды зарплатных карт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ABA7-F79E-AA4A-B8A4-D47AE39A1A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05" y="4797152"/>
            <a:ext cx="1126152" cy="8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C:\Users\Alena\Desktop\sber-card-gre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561" y="5644209"/>
            <a:ext cx="1213432" cy="90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862199" y="4725144"/>
            <a:ext cx="373274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006600"/>
                </a:solidFill>
              </a:rPr>
              <a:t>Карта МИР действует на территория РФ </a:t>
            </a:r>
            <a:endParaRPr lang="ru-RU" sz="900" b="1" dirty="0" smtClean="0">
              <a:solidFill>
                <a:srgbClr val="006600"/>
              </a:solidFill>
            </a:endParaRPr>
          </a:p>
          <a:p>
            <a:r>
              <a:rPr lang="ru-RU" sz="11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в торговых точках и банкоматах, </a:t>
            </a:r>
            <a:endParaRPr lang="ru-RU" sz="1100" dirty="0" smtClean="0">
              <a:solidFill>
                <a:prstClr val="black"/>
              </a:solidFill>
              <a:latin typeface="Calibri"/>
            </a:endParaRPr>
          </a:p>
          <a:p>
            <a:r>
              <a:rPr lang="ru-RU" sz="1100" dirty="0" smtClean="0">
                <a:solidFill>
                  <a:prstClr val="black"/>
                </a:solidFill>
                <a:latin typeface="Calibri"/>
              </a:rPr>
              <a:t>обозначенных 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логотипом «МИР</a:t>
            </a:r>
            <a:r>
              <a:rPr lang="ru-RU" sz="1100" dirty="0" smtClean="0">
                <a:solidFill>
                  <a:prstClr val="black"/>
                </a:solidFill>
                <a:latin typeface="Calibri"/>
              </a:rPr>
              <a:t>») </a:t>
            </a:r>
            <a:endParaRPr lang="ru-RU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62199" y="5267210"/>
            <a:ext cx="330069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006600"/>
                </a:solidFill>
              </a:rPr>
              <a:t>Карты </a:t>
            </a:r>
            <a:r>
              <a:rPr lang="en-US" sz="900" b="1" dirty="0">
                <a:solidFill>
                  <a:srgbClr val="006600"/>
                </a:solidFill>
              </a:rPr>
              <a:t>Visa Classic </a:t>
            </a:r>
            <a:r>
              <a:rPr lang="ru-RU" sz="900" b="1" dirty="0">
                <a:solidFill>
                  <a:srgbClr val="006600"/>
                </a:solidFill>
              </a:rPr>
              <a:t>и </a:t>
            </a:r>
            <a:r>
              <a:rPr lang="en-US" sz="900" b="1" dirty="0">
                <a:solidFill>
                  <a:srgbClr val="006600"/>
                </a:solidFill>
              </a:rPr>
              <a:t>MasterCard </a:t>
            </a:r>
            <a:r>
              <a:rPr lang="en-US" sz="900" b="1" dirty="0" err="1">
                <a:solidFill>
                  <a:srgbClr val="006600"/>
                </a:solidFill>
              </a:rPr>
              <a:t>Standart</a:t>
            </a:r>
            <a:r>
              <a:rPr lang="ru-RU" sz="900" b="1" dirty="0">
                <a:solidFill>
                  <a:srgbClr val="006600"/>
                </a:solidFill>
              </a:rPr>
              <a:t>: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Calibri"/>
              </a:rPr>
              <a:t>Действуют по всему миру, 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Calibri"/>
              </a:rPr>
              <a:t>статус карты: </a:t>
            </a:r>
            <a:r>
              <a:rPr lang="ru-RU" sz="1100" b="1" dirty="0" smtClean="0">
                <a:solidFill>
                  <a:prstClr val="black"/>
                </a:solidFill>
                <a:latin typeface="Calibri"/>
              </a:rPr>
              <a:t>«международная»</a:t>
            </a:r>
            <a:endParaRPr lang="ru-RU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3500" y="6071855"/>
            <a:ext cx="3444709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100" dirty="0">
                <a:solidFill>
                  <a:prstClr val="black"/>
                </a:solidFill>
                <a:latin typeface="Calibri"/>
              </a:rPr>
              <a:t>Бесконтактная технология оплаты покупок </a:t>
            </a:r>
            <a:endParaRPr lang="ru-RU" altLang="ru-RU" sz="11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</a:pPr>
            <a:r>
              <a:rPr lang="ru-RU" altLang="ru-RU" sz="1100" dirty="0" err="1" smtClean="0">
                <a:solidFill>
                  <a:prstClr val="black"/>
                </a:solidFill>
                <a:latin typeface="Calibri"/>
              </a:rPr>
              <a:t>Visa</a:t>
            </a:r>
            <a:r>
              <a:rPr lang="ru-RU" altLang="ru-RU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altLang="ru-RU" sz="1100" dirty="0" err="1">
                <a:solidFill>
                  <a:prstClr val="black"/>
                </a:solidFill>
                <a:latin typeface="Calibri"/>
              </a:rPr>
              <a:t>PayWave</a:t>
            </a:r>
            <a:r>
              <a:rPr lang="en-US" altLang="ru-RU" sz="1100" dirty="0">
                <a:solidFill>
                  <a:prstClr val="black"/>
                </a:solidFill>
                <a:latin typeface="Calibri"/>
              </a:rPr>
              <a:t>/ MasterCard </a:t>
            </a:r>
            <a:r>
              <a:rPr lang="en-US" altLang="ru-RU" sz="1100" dirty="0" err="1">
                <a:solidFill>
                  <a:prstClr val="black"/>
                </a:solidFill>
                <a:latin typeface="Calibri"/>
              </a:rPr>
              <a:t>PayPass</a:t>
            </a:r>
            <a:endParaRPr lang="ru-RU" altLang="ru-RU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75895" y="4582407"/>
            <a:ext cx="30341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000" b="1" dirty="0">
                <a:solidFill>
                  <a:prstClr val="black"/>
                </a:solidFill>
                <a:latin typeface="Calibri"/>
              </a:rPr>
              <a:t>0 руб. годовое обслуживание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000" b="1" dirty="0">
                <a:solidFill>
                  <a:prstClr val="black"/>
                </a:solidFill>
                <a:latin typeface="Calibri"/>
              </a:rPr>
              <a:t>0 руб. снятие наличных по всей России и за рубежом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000" b="1" dirty="0">
                <a:solidFill>
                  <a:prstClr val="black"/>
                </a:solidFill>
                <a:latin typeface="Calibri"/>
              </a:rPr>
              <a:t>60 руб. Мобильный банк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000" b="1" dirty="0">
                <a:solidFill>
                  <a:prstClr val="black"/>
                </a:solidFill>
                <a:latin typeface="Calibri"/>
              </a:rPr>
              <a:t>Бесплатное Мобильное Приложение на  вашем телефоне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000" b="1" dirty="0">
                <a:solidFill>
                  <a:prstClr val="black"/>
                </a:solidFill>
                <a:latin typeface="Calibri"/>
              </a:rPr>
              <a:t>150 тыс. руб. лимит на снятие наличных</a:t>
            </a:r>
            <a:r>
              <a:rPr lang="en-US" altLang="ru-RU" sz="1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altLang="ru-RU" sz="1000" b="1" dirty="0">
                <a:solidFill>
                  <a:prstClr val="black"/>
                </a:solidFill>
                <a:latin typeface="Calibri"/>
              </a:rPr>
              <a:t>в банкомате в сутки + 150 </a:t>
            </a:r>
            <a:r>
              <a:rPr lang="ru-RU" altLang="ru-RU" sz="1000" b="1" dirty="0" err="1" smtClean="0">
                <a:solidFill>
                  <a:prstClr val="black"/>
                </a:solidFill>
                <a:latin typeface="Calibri"/>
              </a:rPr>
              <a:t>тыс.руб</a:t>
            </a:r>
            <a:r>
              <a:rPr lang="ru-RU" altLang="ru-RU" sz="1000" b="1" dirty="0">
                <a:solidFill>
                  <a:prstClr val="black"/>
                </a:solidFill>
                <a:latin typeface="Calibri"/>
              </a:rPr>
              <a:t>. через специалиста Банка в кассе = 300 тыс. руб. в сутки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000" b="1" dirty="0">
                <a:solidFill>
                  <a:prstClr val="black"/>
                </a:solidFill>
                <a:latin typeface="Calibri"/>
              </a:rPr>
              <a:t>Оплата покупок через систему </a:t>
            </a:r>
            <a:r>
              <a:rPr lang="en-US" altLang="ru-RU" sz="1000" b="1" dirty="0" err="1">
                <a:solidFill>
                  <a:prstClr val="black"/>
                </a:solidFill>
                <a:latin typeface="Calibri"/>
              </a:rPr>
              <a:t>ApplePAY</a:t>
            </a:r>
            <a:r>
              <a:rPr lang="en-US" altLang="ru-RU" sz="1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altLang="ru-RU" sz="1000" b="1" dirty="0">
                <a:solidFill>
                  <a:prstClr val="black"/>
                </a:solidFill>
                <a:latin typeface="Calibri"/>
              </a:rPr>
              <a:t>и </a:t>
            </a:r>
            <a:r>
              <a:rPr lang="en-US" altLang="ru-RU" sz="1000" b="1" dirty="0" err="1">
                <a:solidFill>
                  <a:prstClr val="black"/>
                </a:solidFill>
                <a:latin typeface="Calibri"/>
              </a:rPr>
              <a:t>SamsungPAY</a:t>
            </a:r>
            <a:r>
              <a:rPr lang="en-US" altLang="ru-RU" sz="1000" b="1" dirty="0">
                <a:solidFill>
                  <a:prstClr val="black"/>
                </a:solidFill>
                <a:latin typeface="Calibri"/>
              </a:rPr>
              <a:t> </a:t>
            </a:r>
            <a:endParaRPr lang="ru-RU" altLang="ru-RU" sz="1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3" y="1557727"/>
            <a:ext cx="1400079" cy="111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545326"/>
            <a:ext cx="3864335" cy="209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000" b="1" dirty="0">
                <a:solidFill>
                  <a:srgbClr val="006600"/>
                </a:solidFill>
              </a:rPr>
              <a:t>Международная банковская карта «Аэрофлот» Сбербанка 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позволяет не только просто и удобно управлять своими финансами, но и накапливать бонусные мили. Каждый раз, расплачиваясь картой </a:t>
            </a:r>
            <a:r>
              <a:rPr lang="ru-RU" sz="1000" dirty="0" err="1">
                <a:solidFill>
                  <a:prstClr val="black"/>
                </a:solidFill>
                <a:latin typeface="Calibri"/>
              </a:rPr>
              <a:t>Visa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Calibri"/>
              </a:rPr>
              <a:t>Gold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 «Аэрофлот», вы получаете бонусные мили. Они зачисляются на ваш счет участника программы поощрения пассажиров «Аэрофлот Бонус» и могут быть списаны на приобретение авиабилетов для вас, вашей семьи или друзей.</a:t>
            </a:r>
          </a:p>
          <a:p>
            <a:pPr algn="just"/>
            <a:r>
              <a:rPr lang="ru-RU" sz="1000" dirty="0">
                <a:solidFill>
                  <a:prstClr val="black"/>
                </a:solidFill>
                <a:latin typeface="Calibri"/>
              </a:rPr>
              <a:t>Начисление бонусных миль:</a:t>
            </a:r>
          </a:p>
          <a:p>
            <a:pPr lvl="0" algn="just"/>
            <a:r>
              <a:rPr lang="ru-RU" sz="1000" dirty="0">
                <a:solidFill>
                  <a:prstClr val="black"/>
                </a:solidFill>
                <a:latin typeface="Calibri"/>
              </a:rPr>
              <a:t> «Аэрофлот» </a:t>
            </a:r>
            <a:r>
              <a:rPr lang="ru-RU" sz="1000" dirty="0" err="1">
                <a:solidFill>
                  <a:prstClr val="black"/>
                </a:solidFill>
                <a:latin typeface="Calibri"/>
              </a:rPr>
              <a:t>Visa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Calibri"/>
              </a:rPr>
              <a:t>Gold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: 1000 приветственных миль и 1,5 </a:t>
            </a:r>
            <a:r>
              <a:rPr lang="ru-RU" sz="1000" dirty="0" err="1" smtClean="0">
                <a:solidFill>
                  <a:prstClr val="black"/>
                </a:solidFill>
                <a:latin typeface="Calibri"/>
              </a:rPr>
              <a:t>милли</a:t>
            </a:r>
            <a:r>
              <a:rPr lang="ru-RU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Calibri"/>
              </a:rPr>
              <a:t>за каждые потраченные на покупки 50 рублей или 1 доллар/евро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13" y="3338287"/>
            <a:ext cx="1171579" cy="101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14290" y="3643336"/>
            <a:ext cx="1914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900" b="1" dirty="0">
                <a:solidFill>
                  <a:srgbClr val="006600"/>
                </a:solidFill>
              </a:rPr>
              <a:t>Золотые карты </a:t>
            </a:r>
          </a:p>
          <a:p>
            <a:pPr>
              <a:buFontTx/>
              <a:buNone/>
            </a:pPr>
            <a:r>
              <a:rPr lang="en-CA" altLang="ru-RU" sz="900" b="1" dirty="0">
                <a:solidFill>
                  <a:srgbClr val="006600"/>
                </a:solidFill>
              </a:rPr>
              <a:t>Visa Gold</a:t>
            </a:r>
            <a:r>
              <a:rPr lang="ru-RU" altLang="ru-RU" sz="900" b="1" dirty="0">
                <a:solidFill>
                  <a:srgbClr val="006600"/>
                </a:solidFill>
              </a:rPr>
              <a:t> </a:t>
            </a:r>
            <a:r>
              <a:rPr lang="en-CA" altLang="ru-RU" sz="900" b="1" dirty="0">
                <a:solidFill>
                  <a:srgbClr val="006600"/>
                </a:solidFill>
              </a:rPr>
              <a:t>MasterCard Gold </a:t>
            </a:r>
            <a:endParaRPr lang="ru-RU" altLang="ru-RU" sz="900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2461" y="4060019"/>
            <a:ext cx="2384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900" dirty="0">
                <a:solidFill>
                  <a:schemeClr val="tx1"/>
                </a:solidFill>
              </a:rPr>
              <a:t>Скидки и специальные предложения</a:t>
            </a:r>
          </a:p>
          <a:p>
            <a:pPr algn="just"/>
            <a:r>
              <a:rPr lang="ru-RU" altLang="ru-RU" sz="900" dirty="0">
                <a:solidFill>
                  <a:schemeClr val="tx1"/>
                </a:solidFill>
              </a:rPr>
              <a:t>по всему миру от </a:t>
            </a:r>
            <a:r>
              <a:rPr lang="en-US" altLang="ru-RU" sz="900" dirty="0">
                <a:solidFill>
                  <a:schemeClr val="tx1"/>
                </a:solidFill>
              </a:rPr>
              <a:t>Visa </a:t>
            </a:r>
            <a:r>
              <a:rPr lang="ru-RU" altLang="ru-RU" sz="900" dirty="0">
                <a:solidFill>
                  <a:schemeClr val="tx1"/>
                </a:solidFill>
              </a:rPr>
              <a:t>и </a:t>
            </a:r>
            <a:r>
              <a:rPr lang="en-US" altLang="ru-RU" sz="900" dirty="0">
                <a:solidFill>
                  <a:schemeClr val="tx1"/>
                </a:solidFill>
              </a:rPr>
              <a:t>MasterCard</a:t>
            </a:r>
            <a:endParaRPr lang="ru-RU" altLang="ru-RU" sz="9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23764" y="1562902"/>
            <a:ext cx="28383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000" dirty="0">
                <a:solidFill>
                  <a:prstClr val="black"/>
                </a:solidFill>
                <a:latin typeface="Calibri"/>
              </a:rPr>
              <a:t>0 руб. годовое обслуживание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000" dirty="0">
                <a:solidFill>
                  <a:prstClr val="black"/>
                </a:solidFill>
                <a:latin typeface="Calibri"/>
              </a:rPr>
              <a:t>0 руб. снятие наличных по всей России</a:t>
            </a:r>
            <a:r>
              <a:rPr lang="en-US" altLang="ru-RU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altLang="ru-RU" sz="1000" dirty="0">
                <a:solidFill>
                  <a:prstClr val="black"/>
                </a:solidFill>
                <a:latin typeface="Calibri"/>
              </a:rPr>
              <a:t>и за рубежом в банкоматах ПАО Сбербанк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000" dirty="0">
                <a:solidFill>
                  <a:prstClr val="black"/>
                </a:solidFill>
                <a:latin typeface="Calibri"/>
              </a:rPr>
              <a:t>0 руб. Мобильный банк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000" dirty="0">
                <a:solidFill>
                  <a:prstClr val="black"/>
                </a:solidFill>
                <a:latin typeface="Calibri"/>
              </a:rPr>
              <a:t>300 тыс. руб. лимит на снятие наличных</a:t>
            </a:r>
            <a:r>
              <a:rPr lang="en-US" altLang="ru-RU" sz="1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altLang="ru-RU" sz="1000" dirty="0">
                <a:solidFill>
                  <a:prstClr val="black"/>
                </a:solidFill>
                <a:latin typeface="Calibri"/>
              </a:rPr>
              <a:t>+ </a:t>
            </a:r>
            <a:r>
              <a:rPr lang="en-US" altLang="ru-RU" sz="1000" dirty="0">
                <a:solidFill>
                  <a:prstClr val="black"/>
                </a:solidFill>
                <a:latin typeface="Calibri"/>
              </a:rPr>
              <a:t>300</a:t>
            </a:r>
            <a:r>
              <a:rPr lang="ru-RU" altLang="ru-RU" sz="1000" dirty="0">
                <a:solidFill>
                  <a:prstClr val="black"/>
                </a:solidFill>
                <a:latin typeface="Calibri"/>
              </a:rPr>
              <a:t> тыс. руб. через специалиста Банка в кассе = </a:t>
            </a:r>
            <a:r>
              <a:rPr lang="en-US" altLang="ru-RU" sz="1000" dirty="0">
                <a:solidFill>
                  <a:prstClr val="black"/>
                </a:solidFill>
                <a:latin typeface="Calibri"/>
              </a:rPr>
              <a:t>6</a:t>
            </a:r>
            <a:r>
              <a:rPr lang="ru-RU" altLang="ru-RU" sz="1000" dirty="0">
                <a:solidFill>
                  <a:prstClr val="black"/>
                </a:solidFill>
                <a:latin typeface="Calibri"/>
              </a:rPr>
              <a:t>00 тыс. руб. в сутки</a:t>
            </a:r>
            <a:endParaRPr lang="en-US" altLang="ru-RU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5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Преимущества зарплатного проекта для сотрудников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«банк в кармане»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ABA7-F79E-AA4A-B8A4-D47AE39A1A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37529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1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/>
              <a:t>Преимущества зарплатного проекта для сотрудников: 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«льготное кредитование»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ABA7-F79E-AA4A-B8A4-D47AE39A1A3A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Shape 176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638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914400">
              <a:lnSpc>
                <a:spcPct val="150000"/>
              </a:lnSpc>
              <a:spcBef>
                <a:spcPts val="0"/>
              </a:spcBef>
              <a:buClr>
                <a:srgbClr val="00703C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400" b="1" kern="0" dirty="0">
                <a:solidFill>
                  <a:srgbClr val="00703C"/>
                </a:solidFill>
                <a:latin typeface="Calibri"/>
                <a:sym typeface="Calibri"/>
              </a:rPr>
              <a:t>Потребительский </a:t>
            </a:r>
            <a:r>
              <a:rPr sz="1400" b="1" kern="0" dirty="0" err="1">
                <a:solidFill>
                  <a:srgbClr val="00703C"/>
                </a:solidFill>
                <a:latin typeface="Calibri"/>
                <a:sym typeface="Calibri"/>
              </a:rPr>
              <a:t>кредит</a:t>
            </a:r>
            <a:r>
              <a:rPr lang="en-US" sz="1400" b="1" kern="0" dirty="0">
                <a:solidFill>
                  <a:srgbClr val="00703C"/>
                </a:solidFill>
                <a:latin typeface="Calibri"/>
                <a:sym typeface="Calibri"/>
              </a:rPr>
              <a:t> </a:t>
            </a:r>
            <a:r>
              <a:rPr lang="ru-RU" sz="1800" b="1" kern="0" dirty="0" smtClean="0">
                <a:solidFill>
                  <a:srgbClr val="00703C"/>
                </a:solidFill>
                <a:latin typeface="Calibri"/>
                <a:sym typeface="Calibri"/>
              </a:rPr>
              <a:t>– </a:t>
            </a:r>
            <a:r>
              <a:rPr lang="ru-RU" sz="1600" b="1" kern="0" dirty="0">
                <a:solidFill>
                  <a:srgbClr val="D96709"/>
                </a:solidFill>
                <a:latin typeface="Calibri"/>
                <a:sym typeface="Calibri"/>
              </a:rPr>
              <a:t>от </a:t>
            </a:r>
            <a:r>
              <a:rPr lang="en-US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1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1,</a:t>
            </a:r>
            <a:r>
              <a:rPr lang="en-US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5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%</a:t>
            </a:r>
            <a:r>
              <a:rPr lang="en-US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 </a:t>
            </a:r>
            <a:r>
              <a:rPr lang="ru-RU" sz="1600" b="1" kern="0" dirty="0">
                <a:solidFill>
                  <a:srgbClr val="D96709"/>
                </a:solidFill>
                <a:latin typeface="Calibri"/>
                <a:sym typeface="Calibri"/>
              </a:rPr>
              <a:t>- </a:t>
            </a:r>
            <a:r>
              <a:rPr lang="en-US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1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7,</a:t>
            </a:r>
            <a:r>
              <a:rPr lang="en-US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5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% от </a:t>
            </a:r>
            <a:r>
              <a:rPr lang="ru-RU" sz="1600" b="1" kern="0" dirty="0">
                <a:solidFill>
                  <a:srgbClr val="D96709"/>
                </a:solidFill>
                <a:latin typeface="Calibri"/>
                <a:sym typeface="Calibri"/>
              </a:rPr>
              <a:t>3 месяцев 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до 60 месяцев.</a:t>
            </a:r>
          </a:p>
          <a:p>
            <a:pPr defTabSz="914400">
              <a:lnSpc>
                <a:spcPct val="150000"/>
              </a:lnSpc>
              <a:spcBef>
                <a:spcPts val="0"/>
              </a:spcBef>
              <a:buClr>
                <a:srgbClr val="00703C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400" b="1" kern="0" dirty="0">
                <a:solidFill>
                  <a:srgbClr val="00703C"/>
                </a:solidFill>
                <a:latin typeface="Calibri"/>
                <a:sym typeface="Calibri"/>
              </a:rPr>
              <a:t>Ипотека с </a:t>
            </a:r>
            <a:r>
              <a:rPr lang="ru-RU" sz="1400" b="1" kern="0" dirty="0" err="1">
                <a:solidFill>
                  <a:srgbClr val="00703C"/>
                </a:solidFill>
                <a:latin typeface="Calibri"/>
                <a:sym typeface="Calibri"/>
              </a:rPr>
              <a:t>гос.поддержкой</a:t>
            </a:r>
            <a:r>
              <a:rPr lang="ru-RU" sz="1400" b="1" kern="0" dirty="0">
                <a:solidFill>
                  <a:srgbClr val="00703C"/>
                </a:solidFill>
                <a:latin typeface="Calibri"/>
                <a:sym typeface="Calibri"/>
              </a:rPr>
              <a:t> для семей с </a:t>
            </a:r>
            <a:r>
              <a:rPr lang="ru-RU" sz="1400" b="1" kern="0" dirty="0" smtClean="0">
                <a:solidFill>
                  <a:srgbClr val="00703C"/>
                </a:solidFill>
                <a:latin typeface="Calibri"/>
                <a:sym typeface="Calibri"/>
              </a:rPr>
              <a:t>детьми</a:t>
            </a:r>
            <a:r>
              <a:rPr lang="en-US" sz="1400" b="1" kern="0" dirty="0" smtClean="0">
                <a:solidFill>
                  <a:srgbClr val="00703C"/>
                </a:solidFill>
                <a:latin typeface="Calibri"/>
                <a:sym typeface="Calibri"/>
              </a:rPr>
              <a:t> </a:t>
            </a:r>
            <a:r>
              <a:rPr lang="ru-RU" sz="1400" b="1" kern="0" dirty="0" smtClean="0">
                <a:solidFill>
                  <a:srgbClr val="00703C"/>
                </a:solidFill>
                <a:latin typeface="Calibri"/>
                <a:sym typeface="Calibri"/>
              </a:rPr>
              <a:t>рожденными с января 2018г. 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– от 6% </a:t>
            </a:r>
            <a:r>
              <a:rPr lang="ru-RU" sz="1600" b="1" kern="0" dirty="0">
                <a:solidFill>
                  <a:srgbClr val="D96709"/>
                </a:solidFill>
                <a:latin typeface="Calibri"/>
                <a:sym typeface="Calibri"/>
              </a:rPr>
              <a:t>6 месяцев до 360 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месяцев.</a:t>
            </a:r>
            <a:endParaRPr lang="ru-RU" sz="1600" b="1" kern="0" dirty="0">
              <a:solidFill>
                <a:srgbClr val="D96709"/>
              </a:solidFill>
              <a:latin typeface="Calibri"/>
              <a:sym typeface="Calibri"/>
            </a:endParaRPr>
          </a:p>
          <a:p>
            <a:pPr marL="342900" indent="-34290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3C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400" b="1" kern="0" dirty="0">
                <a:solidFill>
                  <a:srgbClr val="00703C"/>
                </a:solidFill>
                <a:latin typeface="Calibri"/>
                <a:sym typeface="Calibri"/>
              </a:rPr>
              <a:t>Ипотека от застройщика </a:t>
            </a:r>
            <a:r>
              <a:rPr lang="ru-RU" sz="18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-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 от </a:t>
            </a:r>
            <a:r>
              <a:rPr lang="en-US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7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,4% – 9,5% от 6 месяцев до 360 месяцев.</a:t>
            </a:r>
          </a:p>
          <a:p>
            <a:pPr defTabSz="914400">
              <a:lnSpc>
                <a:spcPct val="150000"/>
              </a:lnSpc>
              <a:spcBef>
                <a:spcPts val="0"/>
              </a:spcBef>
              <a:buClr>
                <a:srgbClr val="00703C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400" b="1" kern="0" dirty="0">
                <a:solidFill>
                  <a:srgbClr val="00703C"/>
                </a:solidFill>
                <a:latin typeface="Calibri"/>
                <a:sym typeface="Calibri"/>
              </a:rPr>
              <a:t>Ипотека на готовое </a:t>
            </a:r>
            <a:r>
              <a:rPr lang="ru-RU" sz="1400" b="1" kern="0" dirty="0" smtClean="0">
                <a:solidFill>
                  <a:srgbClr val="00703C"/>
                </a:solidFill>
                <a:latin typeface="Calibri"/>
                <a:sym typeface="Calibri"/>
              </a:rPr>
              <a:t>жилье, загородная недвижимость </a:t>
            </a:r>
            <a:r>
              <a:rPr lang="ru-RU" sz="18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– 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от 9,5</a:t>
            </a:r>
            <a:r>
              <a:rPr lang="ru-RU" sz="1600" b="1" kern="0" dirty="0">
                <a:solidFill>
                  <a:srgbClr val="D96709"/>
                </a:solidFill>
                <a:latin typeface="Calibri"/>
                <a:sym typeface="Calibri"/>
              </a:rPr>
              <a:t>% 6 месяцев до 360 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месяцев</a:t>
            </a:r>
            <a:r>
              <a:rPr lang="ru-RU" sz="1600" b="1" kern="0" dirty="0">
                <a:solidFill>
                  <a:srgbClr val="D96709"/>
                </a:solidFill>
                <a:latin typeface="Calibri"/>
                <a:sym typeface="Calibri"/>
              </a:rPr>
              <a:t>.</a:t>
            </a:r>
          </a:p>
          <a:p>
            <a:pPr>
              <a:lnSpc>
                <a:spcPct val="150000"/>
              </a:lnSpc>
              <a:buClr>
                <a:srgbClr val="00703C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400" b="1" kern="0" dirty="0" smtClean="0">
                <a:solidFill>
                  <a:srgbClr val="00703C"/>
                </a:solidFill>
                <a:latin typeface="Calibri"/>
                <a:sym typeface="Calibri"/>
              </a:rPr>
              <a:t>Ипотека</a:t>
            </a:r>
            <a:r>
              <a:rPr lang="ru-RU" sz="14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 </a:t>
            </a:r>
            <a:r>
              <a:rPr lang="ru-RU" sz="1400" b="1" kern="0" dirty="0" smtClean="0">
                <a:solidFill>
                  <a:srgbClr val="00703C"/>
                </a:solidFill>
                <a:latin typeface="Calibri"/>
                <a:sym typeface="Calibri"/>
              </a:rPr>
              <a:t>на готовое жилье «Молодая семья» </a:t>
            </a:r>
            <a:r>
              <a:rPr lang="ru-RU" sz="1800" b="1" kern="0" dirty="0" smtClean="0">
                <a:solidFill>
                  <a:srgbClr val="00703C"/>
                </a:solidFill>
                <a:latin typeface="Calibri"/>
                <a:sym typeface="Calibri"/>
              </a:rPr>
              <a:t>– 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фиксированная </a:t>
            </a:r>
            <a:r>
              <a:rPr lang="ru-RU" sz="1600" b="1" kern="0" dirty="0">
                <a:solidFill>
                  <a:srgbClr val="D96709"/>
                </a:solidFill>
                <a:latin typeface="Calibri"/>
                <a:sym typeface="Calibri"/>
              </a:rPr>
              <a:t>ставка 8,9% от 6 месяцев до 30 лет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.</a:t>
            </a:r>
          </a:p>
          <a:p>
            <a:pPr>
              <a:lnSpc>
                <a:spcPct val="150000"/>
              </a:lnSpc>
              <a:buClr>
                <a:srgbClr val="00703C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400" b="1" kern="0" dirty="0">
                <a:solidFill>
                  <a:srgbClr val="00703C"/>
                </a:solidFill>
                <a:latin typeface="Calibri"/>
                <a:sym typeface="Calibri"/>
              </a:rPr>
              <a:t>Строительство жилого дома 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– от 10% </a:t>
            </a:r>
            <a:r>
              <a:rPr lang="ru-RU" sz="1600" b="1" kern="0" dirty="0">
                <a:solidFill>
                  <a:srgbClr val="D96709"/>
                </a:solidFill>
                <a:latin typeface="Calibri"/>
                <a:sym typeface="Calibri"/>
              </a:rPr>
              <a:t>6 месяцев до 360 месяцев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.</a:t>
            </a:r>
            <a:endParaRPr lang="ru-RU" sz="1600" b="1" kern="0" dirty="0">
              <a:solidFill>
                <a:srgbClr val="D96709"/>
              </a:solidFill>
              <a:latin typeface="Calibri"/>
              <a:sym typeface="Calibri"/>
            </a:endParaRPr>
          </a:p>
          <a:p>
            <a:pPr lvl="0">
              <a:lnSpc>
                <a:spcPct val="150000"/>
              </a:lnSpc>
              <a:buClr>
                <a:srgbClr val="00703C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400" b="1" kern="0" dirty="0">
                <a:solidFill>
                  <a:srgbClr val="00703C"/>
                </a:solidFill>
                <a:latin typeface="Calibri"/>
                <a:sym typeface="Calibri"/>
              </a:rPr>
              <a:t>Кредит под залог объекта недвижимости </a:t>
            </a:r>
            <a:r>
              <a:rPr lang="ru-RU" sz="18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– </a:t>
            </a:r>
            <a:r>
              <a:rPr lang="en-US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12,0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 </a:t>
            </a:r>
            <a:r>
              <a:rPr lang="ru-RU" sz="1600" b="1" kern="0" dirty="0">
                <a:solidFill>
                  <a:srgbClr val="D96709"/>
                </a:solidFill>
                <a:latin typeface="Calibri"/>
                <a:sym typeface="Calibri"/>
              </a:rPr>
              <a:t>% от 6 месяцев до 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240 месяцев.</a:t>
            </a:r>
            <a:endParaRPr sz="1600" b="1" kern="0" dirty="0">
              <a:solidFill>
                <a:srgbClr val="D96709"/>
              </a:solidFill>
              <a:latin typeface="Calibri"/>
              <a:sym typeface="Calibri"/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buClr>
                <a:srgbClr val="00703C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400" b="1" kern="0" dirty="0">
                <a:solidFill>
                  <a:srgbClr val="00703C"/>
                </a:solidFill>
                <a:latin typeface="Calibri"/>
              </a:rPr>
              <a:t>Рефинансирование потребительского кредита </a:t>
            </a:r>
            <a:r>
              <a:rPr lang="ru-RU" sz="1800" b="1" kern="0" dirty="0" smtClean="0">
                <a:solidFill>
                  <a:srgbClr val="00703C"/>
                </a:solidFill>
                <a:latin typeface="Calibri"/>
              </a:rPr>
              <a:t>- 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1</a:t>
            </a:r>
            <a:r>
              <a:rPr lang="en-US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2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,</a:t>
            </a:r>
            <a:r>
              <a:rPr lang="en-US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5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% до 60 месяцев.</a:t>
            </a:r>
            <a:endParaRPr lang="ru-RU" sz="1600" b="1" kern="0" dirty="0">
              <a:solidFill>
                <a:srgbClr val="D96709"/>
              </a:solidFill>
              <a:latin typeface="Calibri"/>
              <a:sym typeface="Calibri"/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buClr>
                <a:srgbClr val="00703C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400" b="1" kern="0" dirty="0">
                <a:solidFill>
                  <a:srgbClr val="00703C"/>
                </a:solidFill>
                <a:latin typeface="Calibri"/>
              </a:rPr>
              <a:t>Рефинансирование жилищного кредита </a:t>
            </a:r>
            <a:r>
              <a:rPr lang="ru-RU" sz="1800" b="1" kern="0" dirty="0" smtClean="0">
                <a:solidFill>
                  <a:srgbClr val="00703C"/>
                </a:solidFill>
                <a:latin typeface="Calibri"/>
              </a:rPr>
              <a:t>- </a:t>
            </a:r>
            <a:r>
              <a:rPr lang="ru-RU" sz="1600" b="1" kern="0" dirty="0">
                <a:solidFill>
                  <a:srgbClr val="D96709"/>
                </a:solidFill>
                <a:latin typeface="Calibri"/>
                <a:sym typeface="Calibri"/>
              </a:rPr>
              <a:t>от 9,5% - 10,0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% до </a:t>
            </a:r>
            <a:r>
              <a:rPr lang="ru-RU" sz="1600" b="1" kern="0" dirty="0">
                <a:solidFill>
                  <a:srgbClr val="D96709"/>
                </a:solidFill>
                <a:latin typeface="Calibri"/>
                <a:sym typeface="Calibri"/>
              </a:rPr>
              <a:t>360 месяцев</a:t>
            </a:r>
            <a:r>
              <a:rPr lang="ru-RU" sz="1600" b="1" kern="0" dirty="0" smtClean="0">
                <a:solidFill>
                  <a:srgbClr val="D96709"/>
                </a:solidFill>
                <a:latin typeface="Calibri"/>
                <a:sym typeface="Calibri"/>
              </a:rPr>
              <a:t>.</a:t>
            </a:r>
            <a:endParaRPr lang="ru-RU" sz="1600" b="1" kern="0" dirty="0">
              <a:solidFill>
                <a:srgbClr val="D96709"/>
              </a:solidFill>
              <a:latin typeface="Calibri"/>
              <a:sym typeface="Calibri"/>
            </a:endParaRPr>
          </a:p>
          <a:p>
            <a:pPr defTabSz="914400">
              <a:lnSpc>
                <a:spcPct val="150000"/>
              </a:lnSpc>
              <a:spcBef>
                <a:spcPts val="0"/>
              </a:spcBef>
              <a:buClr>
                <a:srgbClr val="00703C"/>
              </a:buClr>
              <a:buSzPct val="100000"/>
              <a:buFont typeface="Wingdings" panose="05000000000000000000" pitchFamily="2" charset="2"/>
              <a:buChar char="ü"/>
            </a:pPr>
            <a:endParaRPr lang="ru-RU" sz="1600" b="1" kern="0" dirty="0">
              <a:solidFill>
                <a:srgbClr val="D96709"/>
              </a:solidFill>
              <a:latin typeface="Calibri"/>
              <a:sym typeface="Calibri"/>
            </a:endParaRPr>
          </a:p>
        </p:txBody>
      </p:sp>
      <p:pic>
        <p:nvPicPr>
          <p:cNvPr id="21" name="Picture 4" descr="Аренда самовара за 1000р, Москва, категория &quot;Услуги&quot; Rumata.Inf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33256"/>
            <a:ext cx="1344963" cy="936104"/>
          </a:xfrm>
          <a:prstGeom prst="rect">
            <a:avLst/>
          </a:prstGeom>
          <a:noFill/>
          <a:ln w="6350"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раскраски для мальчиков (машины) &quot; Образовательный портал МистерГИ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3256"/>
            <a:ext cx="1944216" cy="936104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s00.yaplakal.com/pics/pics_original/4/1/3/26543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8" b="9646"/>
          <a:stretch/>
        </p:blipFill>
        <p:spPr bwMode="auto">
          <a:xfrm>
            <a:off x="683568" y="5661248"/>
            <a:ext cx="273630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5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033" y="4863694"/>
            <a:ext cx="1390797" cy="117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Бонусная программа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«СПАСИБО»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283152" cy="4857403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6600"/>
                </a:solidFill>
              </a:rPr>
              <a:t>На территории Иркутской области, Забайкальского края и Республики Бурятия более 75 действующих партнёров наиболее популярные из них: </a:t>
            </a:r>
          </a:p>
          <a:p>
            <a:pPr marL="0" indent="0">
              <a:buNone/>
            </a:pPr>
            <a:endParaRPr lang="ru-RU" sz="1800" b="1" dirty="0">
              <a:solidFill>
                <a:srgbClr val="0066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ABA7-F79E-AA4A-B8A4-D47AE39A1A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05678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69568"/>
            <a:ext cx="1525712" cy="131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3669568"/>
            <a:ext cx="1437442" cy="119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22" y="3699913"/>
            <a:ext cx="1434154" cy="123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252" y="3799223"/>
            <a:ext cx="1247905" cy="10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97" y="3725285"/>
            <a:ext cx="1375851" cy="118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99913"/>
            <a:ext cx="1377979" cy="117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67" y="4984454"/>
            <a:ext cx="1584175" cy="135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1" y="4984454"/>
            <a:ext cx="1556013" cy="13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07" y="4905304"/>
            <a:ext cx="1551424" cy="134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96062"/>
            <a:ext cx="1322222" cy="113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20" y="4905304"/>
            <a:ext cx="1444901" cy="123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0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6DA86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62268</TotalTime>
  <Words>471</Words>
  <Application>Microsoft Office PowerPoint</Application>
  <PresentationFormat>Экран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сбербанк сегодня</vt:lpstr>
      <vt:lpstr>Виды зарплатных карт</vt:lpstr>
      <vt:lpstr>Преимущества зарплатного проекта для сотрудников:  «банк в кармане»</vt:lpstr>
      <vt:lpstr>Преимущества зарплатного проекта для сотрудников:  «льготное кредитование»</vt:lpstr>
      <vt:lpstr>Бонусная программа «СПАСИБО»</vt:lpstr>
    </vt:vector>
  </TitlesOfParts>
  <Company>Test Tester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  ИЛИ ПРЕЗЕНТАЦИИ</dc:title>
  <dc:creator>Test Tester</dc:creator>
  <cp:lastModifiedBy>Моисеева Татьяна Александровна</cp:lastModifiedBy>
  <cp:revision>1316</cp:revision>
  <cp:lastPrinted>2016-10-04T10:59:01Z</cp:lastPrinted>
  <dcterms:created xsi:type="dcterms:W3CDTF">2009-12-17T07:12:41Z</dcterms:created>
  <dcterms:modified xsi:type="dcterms:W3CDTF">2018-02-19T07:49:42Z</dcterms:modified>
</cp:coreProperties>
</file>